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315" r:id="rId3"/>
    <p:sldId id="307" r:id="rId4"/>
    <p:sldId id="318" r:id="rId5"/>
    <p:sldId id="317" r:id="rId6"/>
    <p:sldId id="326" r:id="rId7"/>
    <p:sldId id="327" r:id="rId8"/>
    <p:sldId id="328" r:id="rId9"/>
    <p:sldId id="320" r:id="rId10"/>
    <p:sldId id="321" r:id="rId11"/>
    <p:sldId id="330" r:id="rId12"/>
    <p:sldId id="323" r:id="rId13"/>
    <p:sldId id="322" r:id="rId14"/>
    <p:sldId id="331" r:id="rId15"/>
    <p:sldId id="333" r:id="rId16"/>
    <p:sldId id="336" r:id="rId17"/>
    <p:sldId id="335" r:id="rId18"/>
    <p:sldId id="332" r:id="rId19"/>
    <p:sldId id="337" r:id="rId20"/>
    <p:sldId id="338" r:id="rId21"/>
    <p:sldId id="339" r:id="rId22"/>
    <p:sldId id="340" r:id="rId23"/>
    <p:sldId id="342" r:id="rId24"/>
    <p:sldId id="325" r:id="rId25"/>
    <p:sldId id="343" r:id="rId26"/>
    <p:sldId id="324" r:id="rId27"/>
    <p:sldId id="341" r:id="rId28"/>
    <p:sldId id="329" r:id="rId29"/>
    <p:sldId id="334" r:id="rId30"/>
    <p:sldId id="308" r:id="rId31"/>
    <p:sldId id="316" r:id="rId32"/>
    <p:sldId id="293" r:id="rId33"/>
    <p:sldId id="306" r:id="rId34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CA41B-7398-400B-83DC-FDE8722EB923}" v="79" dt="2020-02-09T01:28:39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8" autoAdjust="0"/>
    <p:restoredTop sz="79540" autoAdjust="0"/>
  </p:normalViewPr>
  <p:slideViewPr>
    <p:cSldViewPr snapToGrid="0">
      <p:cViewPr varScale="1">
        <p:scale>
          <a:sx n="88" d="100"/>
          <a:sy n="88" d="100"/>
        </p:scale>
        <p:origin x="1698" y="84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gusto Pereira de Figueiredo" userId="e1771b70d906f94b" providerId="Windows Live" clId="Web-{B3FCA41B-7398-400B-83DC-FDE8722EB923}"/>
    <pc:docChg chg="modSld">
      <pc:chgData name="Felipe Augusto Pereira de Figueiredo" userId="e1771b70d906f94b" providerId="Windows Live" clId="Web-{B3FCA41B-7398-400B-83DC-FDE8722EB923}" dt="2020-02-09T01:40:38.055" v="257"/>
      <pc:docMkLst>
        <pc:docMk/>
      </pc:docMkLst>
      <pc:sldChg chg="modSp modNotes">
        <pc:chgData name="Felipe Augusto Pereira de Figueiredo" userId="e1771b70d906f94b" providerId="Windows Live" clId="Web-{B3FCA41B-7398-400B-83DC-FDE8722EB923}" dt="2020-02-09T01:26:20.191" v="45"/>
        <pc:sldMkLst>
          <pc:docMk/>
          <pc:sldMk cId="636059476" sldId="259"/>
        </pc:sldMkLst>
        <pc:spChg chg="mod">
          <ac:chgData name="Felipe Augusto Pereira de Figueiredo" userId="e1771b70d906f94b" providerId="Windows Live" clId="Web-{B3FCA41B-7398-400B-83DC-FDE8722EB923}" dt="2020-02-09T01:22:23.081" v="18" actId="1076"/>
          <ac:spMkLst>
            <pc:docMk/>
            <pc:sldMk cId="636059476" sldId="259"/>
            <ac:spMk id="3" creationId="{979D29AC-E01B-406F-AC75-55866B75A7CC}"/>
          </ac:spMkLst>
        </pc:spChg>
      </pc:sldChg>
      <pc:sldChg chg="modNotes">
        <pc:chgData name="Felipe Augusto Pereira de Figueiredo" userId="e1771b70d906f94b" providerId="Windows Live" clId="Web-{B3FCA41B-7398-400B-83DC-FDE8722EB923}" dt="2020-02-09T01:21:46.721" v="16"/>
        <pc:sldMkLst>
          <pc:docMk/>
          <pc:sldMk cId="248504461" sldId="267"/>
        </pc:sldMkLst>
      </pc:sldChg>
      <pc:sldChg chg="modSp modNotes">
        <pc:chgData name="Felipe Augusto Pereira de Figueiredo" userId="e1771b70d906f94b" providerId="Windows Live" clId="Web-{B3FCA41B-7398-400B-83DC-FDE8722EB923}" dt="2020-02-09T01:40:38.055" v="257"/>
        <pc:sldMkLst>
          <pc:docMk/>
          <pc:sldMk cId="2076219387" sldId="277"/>
        </pc:sldMkLst>
        <pc:spChg chg="mod">
          <ac:chgData name="Felipe Augusto Pereira de Figueiredo" userId="e1771b70d906f94b" providerId="Windows Live" clId="Web-{B3FCA41B-7398-400B-83DC-FDE8722EB923}" dt="2020-02-09T01:28:39.664" v="120" actId="14100"/>
          <ac:spMkLst>
            <pc:docMk/>
            <pc:sldMk cId="2076219387" sldId="277"/>
            <ac:spMk id="3" creationId="{5E0262E2-3A0F-4805-BCCB-6745237D1574}"/>
          </ac:spMkLst>
        </pc:spChg>
      </pc:sldChg>
    </pc:docChg>
  </pc:docChgLst>
  <pc:docChgLst>
    <pc:chgData name="Felipe Augusto Pereira de Figueiredo" userId="e1771b70d906f94b" providerId="Windows Live" clId="Web-{1FA475AF-6444-47C2-89B1-9776BABC0E66}"/>
    <pc:docChg chg="modSld">
      <pc:chgData name="Felipe Augusto Pereira de Figueiredo" userId="e1771b70d906f94b" providerId="Windows Live" clId="Web-{1FA475AF-6444-47C2-89B1-9776BABC0E66}" dt="2020-02-09T18:53:52.767" v="85"/>
      <pc:docMkLst>
        <pc:docMk/>
      </pc:docMkLst>
      <pc:sldChg chg="modNotes">
        <pc:chgData name="Felipe Augusto Pereira de Figueiredo" userId="e1771b70d906f94b" providerId="Windows Live" clId="Web-{1FA475AF-6444-47C2-89B1-9776BABC0E66}" dt="2020-02-09T18:53:52.767" v="85"/>
        <pc:sldMkLst>
          <pc:docMk/>
          <pc:sldMk cId="248504461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23/01/2026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imoore/intro-to-exploratory-data-analysis-eda-in-python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0DF1F-118F-9EFC-3577-7429ED1D2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D29ACC-B751-4FF9-B86B-DACEC5596C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5139CB-3A7D-5CE4-9BA2-C36ED2972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correto é </a:t>
            </a:r>
            <a:r>
              <a:rPr lang="pt-BR" b="1" dirty="0"/>
              <a:t>aprender o valor de imputação no treino</a:t>
            </a:r>
            <a:r>
              <a:rPr lang="pt-BR" dirty="0"/>
              <a:t> e aplicar no teste.</a:t>
            </a:r>
          </a:p>
          <a:p>
            <a:r>
              <a:rPr lang="pt-BR" dirty="0"/>
              <a:t>mas em machine learning o ideal é calcular a média </a:t>
            </a:r>
            <a:r>
              <a:rPr lang="pt-BR" b="1" dirty="0"/>
              <a:t>só no conjunto de treino</a:t>
            </a:r>
            <a:r>
              <a:rPr lang="pt-BR" dirty="0"/>
              <a:t> (para evitar </a:t>
            </a:r>
            <a:r>
              <a:rPr lang="pt-BR" i="1" dirty="0"/>
              <a:t>data </a:t>
            </a:r>
            <a:r>
              <a:rPr lang="pt-BR" i="1" dirty="0" err="1"/>
              <a:t>leakage</a:t>
            </a:r>
            <a:r>
              <a:rPr lang="pt-BR" dirty="0"/>
              <a:t>),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B0B1D-009E-3C23-925B-9373046886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6108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031E0-FDAA-5343-05EB-B0108BFE9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82AE94-3ED7-98C2-30EB-4B23B764D7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CF7ED5-065D-9C39-2A40-50EFDC4B5A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BFCC8-B8A4-A885-9BFD-A0BD76DAF8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970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10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2A679-CE06-9D11-4088-69773CB21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AC2CDE-94AE-2F59-C081-7064204B65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BC198C-1C48-B3C1-3730-972E74B0C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01B4E-0762-5A65-1DE1-998DFDF9A0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5416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Porque </a:t>
            </a:r>
            <a:r>
              <a:rPr lang="pt-BR" b="1" dirty="0"/>
              <a:t>1,5×IQR é uma regra prática</a:t>
            </a:r>
            <a:r>
              <a:rPr lang="pt-BR" dirty="0"/>
              <a:t> que dá um “limite de alerta” para valores </a:t>
            </a:r>
            <a:r>
              <a:rPr lang="pt-BR" b="1" dirty="0"/>
              <a:t>incomuns</a:t>
            </a:r>
            <a:r>
              <a:rPr lang="pt-BR" dirty="0"/>
              <a:t>, sem ser tão agressiva a ponto de marcar muita coisa como outlier. É a convenção mais usada no </a:t>
            </a:r>
            <a:r>
              <a:rPr lang="pt-BR" b="1" dirty="0" err="1"/>
              <a:t>boxplot</a:t>
            </a:r>
            <a:r>
              <a:rPr lang="pt-BR" b="1" dirty="0"/>
              <a:t> de </a:t>
            </a:r>
            <a:r>
              <a:rPr lang="pt-BR" b="1" dirty="0" err="1"/>
              <a:t>Tukey</a:t>
            </a:r>
            <a:r>
              <a:rPr lang="pt-BR" dirty="0"/>
              <a:t>.</a:t>
            </a:r>
          </a:p>
          <a:p>
            <a:r>
              <a:rPr lang="pt-BR" b="1" dirty="0"/>
              <a:t>A intuição</a:t>
            </a:r>
          </a:p>
          <a:p>
            <a:r>
              <a:rPr lang="pt-BR" b="1" dirty="0"/>
              <a:t>IQR = Q3 − Q1</a:t>
            </a:r>
            <a:r>
              <a:rPr lang="pt-BR" dirty="0"/>
              <a:t> mede a “largura do miolo” dos dados (os 50% centrais).</a:t>
            </a:r>
          </a:p>
          <a:p>
            <a:r>
              <a:rPr lang="pt-BR" dirty="0"/>
              <a:t>Multiplicar o IQR cria uma </a:t>
            </a:r>
            <a:r>
              <a:rPr lang="pt-BR" b="1" dirty="0"/>
              <a:t>margem proporcional à variabilidade</a:t>
            </a:r>
            <a:r>
              <a:rPr lang="pt-BR" dirty="0"/>
              <a:t> do seu conjunto, e não a uma unidade fixa.</a:t>
            </a:r>
          </a:p>
          <a:p>
            <a:r>
              <a:rPr lang="pt-BR" dirty="0"/>
              <a:t>O </a:t>
            </a:r>
            <a:r>
              <a:rPr lang="pt-BR" b="1" dirty="0"/>
              <a:t>1,5</a:t>
            </a:r>
            <a:r>
              <a:rPr lang="pt-BR" dirty="0"/>
              <a:t> foi escolhido para funcionar bem em muitos cenários “normais” (não é uma lei da natureza; é uma heurística).</a:t>
            </a:r>
          </a:p>
          <a:p>
            <a:r>
              <a:rPr lang="pt-BR" b="1" dirty="0"/>
              <a:t>O que isso significa para uma Normal (aproximadamente)</a:t>
            </a:r>
          </a:p>
          <a:p>
            <a:r>
              <a:rPr lang="pt-BR" dirty="0"/>
              <a:t>Se os dados fossem aproximadamente normais:</a:t>
            </a:r>
          </a:p>
          <a:p>
            <a:r>
              <a:rPr lang="pt-BR" dirty="0"/>
              <a:t>(Q1 \</a:t>
            </a:r>
            <a:r>
              <a:rPr lang="pt-BR" dirty="0" err="1"/>
              <a:t>approx</a:t>
            </a:r>
            <a:r>
              <a:rPr lang="pt-BR" dirty="0"/>
              <a:t> -0{,}674\sigma) e (Q3 \</a:t>
            </a:r>
            <a:r>
              <a:rPr lang="pt-BR" dirty="0" err="1"/>
              <a:t>approx</a:t>
            </a:r>
            <a:r>
              <a:rPr lang="pt-BR" dirty="0"/>
              <a:t> +0{,}674\sigma)</a:t>
            </a:r>
          </a:p>
          <a:p>
            <a:r>
              <a:rPr lang="pt-BR" dirty="0"/>
              <a:t>então (IQR \</a:t>
            </a:r>
            <a:r>
              <a:rPr lang="pt-BR" dirty="0" err="1"/>
              <a:t>approx</a:t>
            </a:r>
            <a:r>
              <a:rPr lang="pt-BR" dirty="0"/>
              <a:t> 1{,}349\sigma)</a:t>
            </a:r>
          </a:p>
          <a:p>
            <a:r>
              <a:rPr lang="pt-BR" dirty="0"/>
              <a:t>os limites do </a:t>
            </a:r>
            <a:r>
              <a:rPr lang="pt-BR" dirty="0" err="1"/>
              <a:t>boxplot</a:t>
            </a:r>
            <a:r>
              <a:rPr lang="pt-BR" dirty="0"/>
              <a:t> são:</a:t>
            </a:r>
            <a:br>
              <a:rPr lang="pt-BR" dirty="0"/>
            </a:br>
            <a:r>
              <a:rPr lang="pt-BR" dirty="0"/>
              <a:t>[</a:t>
            </a:r>
            <a:br>
              <a:rPr lang="pt-BR" dirty="0"/>
            </a:br>
            <a:r>
              <a:rPr lang="pt-BR" dirty="0"/>
              <a:t>Q1 - 1{,}5IQR \</a:t>
            </a:r>
            <a:r>
              <a:rPr lang="pt-BR" dirty="0" err="1"/>
              <a:t>approx</a:t>
            </a:r>
            <a:r>
              <a:rPr lang="pt-BR" dirty="0"/>
              <a:t> -0{,}674\sigma - 2{,}024\sigma \</a:t>
            </a:r>
            <a:r>
              <a:rPr lang="pt-BR" dirty="0" err="1"/>
              <a:t>approx</a:t>
            </a:r>
            <a:r>
              <a:rPr lang="pt-BR" dirty="0"/>
              <a:t> -2{,}698\sigma</a:t>
            </a:r>
            <a:br>
              <a:rPr lang="pt-BR" dirty="0"/>
            </a:br>
            <a:r>
              <a:rPr lang="pt-BR" dirty="0"/>
              <a:t>]</a:t>
            </a:r>
            <a:br>
              <a:rPr lang="pt-BR" dirty="0"/>
            </a:br>
            <a:r>
              <a:rPr lang="pt-BR" dirty="0"/>
              <a:t>[</a:t>
            </a:r>
            <a:br>
              <a:rPr lang="pt-BR" dirty="0"/>
            </a:br>
            <a:r>
              <a:rPr lang="pt-BR" dirty="0"/>
              <a:t>Q3 + 1{,}5IQR \</a:t>
            </a:r>
            <a:r>
              <a:rPr lang="pt-BR" dirty="0" err="1"/>
              <a:t>approx</a:t>
            </a:r>
            <a:r>
              <a:rPr lang="pt-BR" dirty="0"/>
              <a:t> +2{,}698\sigma</a:t>
            </a:r>
            <a:br>
              <a:rPr lang="pt-BR" dirty="0"/>
            </a:br>
            <a:r>
              <a:rPr lang="pt-BR" dirty="0"/>
              <a:t>]</a:t>
            </a:r>
            <a:br>
              <a:rPr lang="pt-BR" dirty="0"/>
            </a:br>
            <a:r>
              <a:rPr lang="pt-BR" dirty="0"/>
              <a:t>Ou seja, ele marca como outlier algo além de ~</a:t>
            </a:r>
            <a:r>
              <a:rPr lang="pt-BR" b="1" dirty="0"/>
              <a:t>±2,7 desvios padrão</a:t>
            </a:r>
            <a:r>
              <a:rPr lang="pt-BR" dirty="0"/>
              <a:t>.</a:t>
            </a:r>
          </a:p>
          <a:p>
            <a:r>
              <a:rPr lang="pt-BR" dirty="0"/>
              <a:t>Isso tende a pegar </a:t>
            </a:r>
            <a:r>
              <a:rPr lang="pt-BR" b="1" dirty="0"/>
              <a:t>poucos pontos</a:t>
            </a:r>
            <a:r>
              <a:rPr lang="pt-BR" dirty="0"/>
              <a:t> (algo como ~0,7% no total, em uma normal), o que é “bom”: sinaliza raridades sem virar caça às bruxas.</a:t>
            </a:r>
          </a:p>
          <a:p>
            <a:r>
              <a:rPr lang="pt-BR" b="1" dirty="0"/>
              <a:t>Por que não 1×IQR ou 3×IQR?</a:t>
            </a:r>
          </a:p>
          <a:p>
            <a:r>
              <a:rPr lang="pt-BR" b="1" dirty="0"/>
              <a:t>1×IQR</a:t>
            </a:r>
            <a:r>
              <a:rPr lang="pt-BR" dirty="0"/>
              <a:t>: pega muita coisa como outlier (sensível demais).</a:t>
            </a:r>
          </a:p>
          <a:p>
            <a:r>
              <a:rPr lang="pt-BR" b="1" dirty="0"/>
              <a:t>3×IQR</a:t>
            </a:r>
            <a:r>
              <a:rPr lang="pt-BR" dirty="0"/>
              <a:t>: pega quase nada (conservador demais).</a:t>
            </a:r>
          </a:p>
          <a:p>
            <a:r>
              <a:rPr lang="pt-BR" b="1" dirty="0"/>
              <a:t>1,5×IQR</a:t>
            </a:r>
            <a:r>
              <a:rPr lang="pt-BR" dirty="0"/>
              <a:t> virou o “meio-termo” tradicional.</a:t>
            </a:r>
          </a:p>
          <a:p>
            <a:r>
              <a:rPr lang="pt-BR" b="1" dirty="0"/>
              <a:t>Importante: outlier ≠ erro</a:t>
            </a:r>
          </a:p>
          <a:p>
            <a:r>
              <a:rPr lang="pt-BR" dirty="0"/>
              <a:t>Esse critério </a:t>
            </a:r>
            <a:r>
              <a:rPr lang="pt-BR" b="1" dirty="0"/>
              <a:t>só sinaliza</a:t>
            </a:r>
            <a:r>
              <a:rPr lang="pt-BR" dirty="0"/>
              <a:t> valores “fora do padrão”; pode ser:</a:t>
            </a:r>
          </a:p>
          <a:p>
            <a:r>
              <a:rPr lang="pt-BR" dirty="0"/>
              <a:t>erro de medição/digitação,</a:t>
            </a:r>
          </a:p>
          <a:p>
            <a:r>
              <a:rPr lang="pt-BR" dirty="0"/>
              <a:t>um caso raro real,</a:t>
            </a:r>
          </a:p>
          <a:p>
            <a:r>
              <a:rPr lang="pt-BR" dirty="0"/>
              <a:t>uma cauda longa (distribuição assimétrica),</a:t>
            </a:r>
          </a:p>
          <a:p>
            <a:r>
              <a:rPr lang="pt-BR" dirty="0"/>
              <a:t>ou um subgrupo diferente.</a:t>
            </a:r>
          </a:p>
          <a:p>
            <a:r>
              <a:rPr lang="pt-BR" b="1" dirty="0"/>
              <a:t>Dica prática</a:t>
            </a:r>
          </a:p>
          <a:p>
            <a:r>
              <a:rPr lang="pt-BR" dirty="0"/>
              <a:t>Use </a:t>
            </a:r>
            <a:r>
              <a:rPr lang="pt-BR" b="1" dirty="0"/>
              <a:t>1,5×IQR</a:t>
            </a:r>
            <a:r>
              <a:rPr lang="pt-BR" dirty="0"/>
              <a:t> para </a:t>
            </a:r>
            <a:r>
              <a:rPr lang="pt-BR" b="1" dirty="0"/>
              <a:t>detectar</a:t>
            </a:r>
            <a:r>
              <a:rPr lang="pt-BR" dirty="0"/>
              <a:t> e investigar.</a:t>
            </a:r>
          </a:p>
          <a:p>
            <a:r>
              <a:rPr lang="pt-BR" dirty="0"/>
              <a:t>Para “outliers extremos”, muita gente usa </a:t>
            </a:r>
            <a:r>
              <a:rPr lang="pt-BR" b="1" dirty="0"/>
              <a:t>3×IQR</a:t>
            </a:r>
            <a:r>
              <a:rPr lang="pt-BR" dirty="0"/>
              <a:t>.</a:t>
            </a:r>
          </a:p>
          <a:p>
            <a:r>
              <a:rPr lang="pt-BR" dirty="0"/>
              <a:t>Se você me disser o tipo de dado (salário, preço, tempo, etc.), eu te digo se IQR faz sentido ou se é melhor usar transformação (log), </a:t>
            </a:r>
            <a:r>
              <a:rPr lang="pt-BR" dirty="0" err="1"/>
              <a:t>robust</a:t>
            </a:r>
            <a:r>
              <a:rPr lang="pt-BR" dirty="0"/>
              <a:t> z-score (MAD) ou modelagem por </a:t>
            </a:r>
            <a:r>
              <a:rPr lang="pt-BR" dirty="0" err="1"/>
              <a:t>quantis</a:t>
            </a:r>
            <a:r>
              <a:rPr lang="pt-B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79759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https://www.kaggle.com/code/imoore/intro-to-exploratory-data-analysis-eda-in-python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144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Curadoria é a função de </a:t>
            </a:r>
            <a:r>
              <a:rPr lang="pt-BR" b="1" dirty="0">
                <a:effectLst/>
              </a:rPr>
              <a:t>cuidar, selecionar, organizar e apresentar</a:t>
            </a:r>
            <a:r>
              <a:rPr lang="pt-BR" dirty="0"/>
              <a:t> um conjunto de obras, informações ou projetos, criando uma narrativa ou contexto significativo para o público.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855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Taxonomia: </a:t>
            </a:r>
            <a:r>
              <a:rPr lang="pt-B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ciência ou técnica de classificação.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738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429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2622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Quartis são </a:t>
            </a:r>
            <a:r>
              <a:rPr lang="pt-BR" b="1" dirty="0"/>
              <a:t>valores que dividem um conjunto de dados ordenado em quatro partes iguais</a:t>
            </a:r>
            <a:r>
              <a:rPr lang="pt-BR" dirty="0"/>
              <a:t>, cada uma contendo </a:t>
            </a:r>
            <a:r>
              <a:rPr lang="pt-BR" b="1" dirty="0"/>
              <a:t>25%</a:t>
            </a:r>
            <a:r>
              <a:rPr lang="pt-BR" dirty="0"/>
              <a:t> das observações.</a:t>
            </a:r>
          </a:p>
          <a:p>
            <a:endParaRPr lang="pt-BR" dirty="0"/>
          </a:p>
          <a:p>
            <a:r>
              <a:rPr lang="pt-BR" b="1" dirty="0"/>
              <a:t>Os quatro quartis</a:t>
            </a:r>
          </a:p>
          <a:p>
            <a:r>
              <a:rPr lang="pt-BR" b="1" dirty="0"/>
              <a:t>Q1 (1º quartil)</a:t>
            </a:r>
            <a:r>
              <a:rPr lang="pt-BR" dirty="0"/>
              <a:t> → 25%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Q2 (2º quartil)</a:t>
            </a:r>
            <a:r>
              <a:rPr lang="pt-BR" dirty="0"/>
              <a:t> → 50%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  <a:br>
              <a:rPr lang="pt-BR" dirty="0"/>
            </a:br>
            <a:r>
              <a:rPr lang="pt-BR" dirty="0"/>
              <a:t>👉 é a </a:t>
            </a:r>
            <a:r>
              <a:rPr lang="pt-BR" b="1" dirty="0"/>
              <a:t>mediana</a:t>
            </a:r>
            <a:endParaRPr lang="pt-BR" dirty="0"/>
          </a:p>
          <a:p>
            <a:r>
              <a:rPr lang="pt-BR" b="1" dirty="0"/>
              <a:t>Q3 (3º quartil)</a:t>
            </a:r>
            <a:r>
              <a:rPr lang="pt-BR" dirty="0"/>
              <a:t> → 75%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Q4</a:t>
            </a:r>
            <a:r>
              <a:rPr lang="pt-BR" dirty="0"/>
              <a:t> → valor máximo (às vezes citado informalmente)</a:t>
            </a:r>
          </a:p>
          <a:p>
            <a:endParaRPr lang="en-US" dirty="0"/>
          </a:p>
          <a:p>
            <a:r>
              <a:rPr lang="en-US" dirty="0" err="1"/>
              <a:t>Exemplo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https://colab.research.google.com/github/zz4fap/c24_inteligencia_artificial/blob/master/notebooks/intro_eda.ipynb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302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</a:t>
            </a:r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True</a:t>
            </a:r>
            <a:r>
              <a:rPr lang="pt-BR" dirty="0"/>
              <a:t> significa: </a:t>
            </a:r>
            <a:r>
              <a:rPr lang="pt-BR" b="1" dirty="0"/>
              <a:t>faça a alteração diretamente no próprio 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df</a:t>
            </a:r>
            <a:r>
              <a:rPr lang="pt-BR" dirty="0"/>
              <a:t>, sem criar (nem precisar atribuir)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9035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Média</a:t>
            </a:r>
            <a:r>
              <a:rPr lang="pt-BR" dirty="0"/>
              <a:t>: bem sensível a outliers ✅ (puxa para o extremo)</a:t>
            </a:r>
          </a:p>
          <a:p>
            <a:r>
              <a:rPr lang="pt-BR" b="1" dirty="0"/>
              <a:t>Mediana</a:t>
            </a:r>
            <a:r>
              <a:rPr lang="pt-BR" dirty="0"/>
              <a:t>: pouco sensível ✅ (robusta)</a:t>
            </a:r>
          </a:p>
          <a:p>
            <a:r>
              <a:rPr lang="pt-BR" b="1" dirty="0"/>
              <a:t>Moda</a:t>
            </a:r>
            <a:r>
              <a:rPr lang="pt-BR" dirty="0"/>
              <a:t>: geralmente insensível ✅ (depende de frequência)</a:t>
            </a:r>
          </a:p>
          <a:p>
            <a:endParaRPr lang="pt-BR" dirty="0"/>
          </a:p>
          <a:p>
            <a:r>
              <a:rPr lang="pt-BR" dirty="0"/>
              <a:t>A </a:t>
            </a:r>
            <a:r>
              <a:rPr lang="pt-BR" b="1" dirty="0"/>
              <a:t>moda</a:t>
            </a:r>
            <a:r>
              <a:rPr lang="pt-BR" dirty="0"/>
              <a:t> é o </a:t>
            </a:r>
            <a:r>
              <a:rPr lang="pt-BR" b="1" dirty="0"/>
              <a:t>valor mais frequente</a:t>
            </a:r>
            <a:r>
              <a:rPr lang="pt-BR" dirty="0"/>
              <a:t>. Um outlier costuma ser um valor </a:t>
            </a:r>
            <a:r>
              <a:rPr lang="pt-BR" b="1" dirty="0"/>
              <a:t>raro</a:t>
            </a:r>
            <a:r>
              <a:rPr lang="pt-BR" dirty="0"/>
              <a:t> (aparece 1 vez ou pouquíssimas), então </a:t>
            </a:r>
            <a:r>
              <a:rPr lang="pt-BR" b="1" dirty="0"/>
              <a:t>não muda</a:t>
            </a:r>
            <a:r>
              <a:rPr lang="pt-BR" dirty="0"/>
              <a:t> qual valor aparece mais.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8068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924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23/01/2026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pe.figueiredo@Inatel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Felipe A. P. de Figueiredo</a:t>
            </a:r>
          </a:p>
          <a:p>
            <a:r>
              <a:rPr lang="pt-BR" dirty="0">
                <a:hlinkClick r:id="rId3"/>
              </a:rPr>
              <a:t>felipe.figueiredo@Inatel.br</a:t>
            </a:r>
            <a:endParaRPr lang="pt-BR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597971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971" y="836433"/>
            <a:ext cx="11201400" cy="2690156"/>
          </a:xfrm>
        </p:spPr>
        <p:txBody>
          <a:bodyPr anchor="ctr">
            <a:noAutofit/>
          </a:bodyPr>
          <a:lstStyle/>
          <a:p>
            <a:r>
              <a:rPr lang="pt-BR" sz="6600" dirty="0"/>
              <a:t>C24 - Inteligência Artificial:</a:t>
            </a:r>
            <a:br>
              <a:rPr lang="pt-BR" sz="7200" dirty="0"/>
            </a:br>
            <a:r>
              <a:rPr lang="pt-BR" sz="7200" b="1" dirty="0"/>
              <a:t>Análise Exploratória de Dados (EDA)</a:t>
            </a:r>
            <a:endParaRPr lang="pt-BR" sz="7200" b="1" i="1" dirty="0"/>
          </a:p>
        </p:txBody>
      </p:sp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4AF97-908A-27C3-C4BD-6C757E93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Limpeza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DB3AA-57FC-C53D-D2FA-FDB4A0869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Alguns problemas comuns que podemos encontrar nos dados são:</a:t>
            </a:r>
          </a:p>
          <a:p>
            <a:r>
              <a:rPr lang="pt-BR" dirty="0"/>
              <a:t>Valores irrelevantes</a:t>
            </a:r>
          </a:p>
          <a:p>
            <a:r>
              <a:rPr lang="pt-BR" dirty="0"/>
              <a:t>Duplicatas</a:t>
            </a:r>
          </a:p>
          <a:p>
            <a:r>
              <a:rPr lang="pt-BR" dirty="0"/>
              <a:t>Valores faltantes</a:t>
            </a:r>
          </a:p>
          <a:p>
            <a:r>
              <a:rPr lang="pt-BR" dirty="0"/>
              <a:t>Tipos inconsistentes (e.g., número como texto, datas quebradas)</a:t>
            </a:r>
          </a:p>
          <a:p>
            <a:r>
              <a:rPr lang="pt-BR" i="1" dirty="0"/>
              <a:t>Outliers</a:t>
            </a:r>
          </a:p>
          <a:p>
            <a:pPr marL="0" indent="0">
              <a:buNone/>
            </a:pPr>
            <a:endParaRPr lang="pt-BR" i="1" dirty="0"/>
          </a:p>
          <a:p>
            <a:pPr marL="0" indent="0">
              <a:buNone/>
            </a:pPr>
            <a:r>
              <a:rPr lang="pt-BR" dirty="0"/>
              <a:t>Vamos ver como lidar com cada um deles na sequência.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10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CFE02-9BA3-957A-23D7-D192DD1BE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EEE10-7B82-C5D0-CCBD-F870B8B44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irrelevantes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59FFC-CA70-6469-FA1A-0E43BEFC5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ideia é manter colunas que ajudem o objetivo do problema e remover as que atrapalham.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>
                <a:latin typeface="Consolas" panose="020B0609020204030204" pitchFamily="49" charset="0"/>
              </a:rPr>
              <a:t>df.drop</a:t>
            </a:r>
            <a:r>
              <a:rPr lang="en-US" dirty="0">
                <a:latin typeface="Consolas" panose="020B0609020204030204" pitchFamily="49" charset="0"/>
              </a:rPr>
              <a:t>(['Column 1', ‘Column 2', ‘Column N'], axis=1)</a:t>
            </a:r>
            <a:endParaRPr lang="pt-BR" dirty="0"/>
          </a:p>
          <a:p>
            <a:r>
              <a:rPr lang="pt-BR" dirty="0"/>
              <a:t>Alguns motivos para eliminar colunas: </a:t>
            </a:r>
            <a:r>
              <a:rPr lang="pt-BR" dirty="0" err="1"/>
              <a:t>IDs</a:t>
            </a:r>
            <a:r>
              <a:rPr lang="pt-BR" dirty="0"/>
              <a:t>, </a:t>
            </a:r>
            <a:r>
              <a:rPr lang="pt-BR" i="1" dirty="0" err="1"/>
              <a:t>timestamps</a:t>
            </a:r>
            <a:r>
              <a:rPr lang="pt-BR" dirty="0"/>
              <a:t>, coluna com valores constantes, coluna com muitos valores faltantes, colunas redundantes, etc.</a:t>
            </a:r>
          </a:p>
        </p:txBody>
      </p:sp>
    </p:spTree>
    <p:extLst>
      <p:ext uri="{BB962C8B-B14F-4D97-AF65-F5344CB8AC3E}">
        <p14:creationId xmlns:p14="http://schemas.microsoft.com/office/powerpoint/2010/main" val="2804354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D3B9-5DC6-D790-F6E9-E0118626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duplicatas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FBC8F-42F3-78B3-8341-623E5419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Quantas linhas duplicadas existem?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df.duplicated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Encontrar e remover linhas duplicadas: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df.drop_duplicates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`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/>
              <a:t>` faz a alteração diretamente no próprio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/>
              <a:t>, sem criar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8115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29" cy="5032375"/>
          </a:xfrm>
        </p:spPr>
        <p:txBody>
          <a:bodyPr>
            <a:normAutofit/>
          </a:bodyPr>
          <a:lstStyle/>
          <a:p>
            <a:r>
              <a:rPr lang="pt-BR" dirty="0"/>
              <a:t>Quantos valores estão faltando?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df.isnull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Remover linhas ou colunas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</a:rPr>
              <a:t>inplace</a:t>
            </a:r>
            <a:r>
              <a:rPr lang="en-US" sz="2400" dirty="0">
                <a:latin typeface="Consolas" panose="020B0609020204030204" pitchFamily="49" charset="0"/>
              </a:rPr>
              <a:t>=True)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2800" dirty="0"/>
              <a:t>OBS.: altera o </a:t>
            </a:r>
            <a:r>
              <a:rPr lang="en-US" sz="2400" dirty="0" err="1">
                <a:latin typeface="Consolas" panose="020B0609020204030204" pitchFamily="49" charset="0"/>
              </a:rPr>
              <a:t>df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800" dirty="0"/>
              <a:t>original.</a:t>
            </a:r>
          </a:p>
        </p:txBody>
      </p:sp>
    </p:spTree>
    <p:extLst>
      <p:ext uri="{BB962C8B-B14F-4D97-AF65-F5344CB8AC3E}">
        <p14:creationId xmlns:p14="http://schemas.microsoft.com/office/powerpoint/2010/main" val="2819577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5660" y="1825624"/>
            <a:ext cx="8301170" cy="5032375"/>
          </a:xfrm>
        </p:spPr>
        <p:txBody>
          <a:bodyPr>
            <a:normAutofit lnSpcReduction="10000"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Preencher (imputar) com a média, a moda ou a mediana: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Média</a:t>
            </a:r>
            <a:r>
              <a:rPr lang="pt-BR" dirty="0"/>
              <a:t>: É a soma de todos os valores dividida pela quantidade total de elementos.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Sensível à </a:t>
            </a:r>
            <a:r>
              <a:rPr lang="pt-BR" i="1" dirty="0"/>
              <a:t>outliers</a:t>
            </a:r>
            <a:r>
              <a:rPr lang="pt-BR" dirty="0"/>
              <a:t>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Mediana</a:t>
            </a:r>
            <a:r>
              <a:rPr lang="pt-BR" dirty="0"/>
              <a:t>: É o valor que ocupa a posição central de um conjunto de dados ordenado. Ela divide os dados em 50% acima e 50% abaixo. 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Moda</a:t>
            </a:r>
            <a:r>
              <a:rPr lang="pt-BR" dirty="0"/>
              <a:t>: É o valor que aparece com a maior frequência no </a:t>
            </a:r>
            <a:r>
              <a:rPr lang="pt-BR" i="1" dirty="0"/>
              <a:t>dataset</a:t>
            </a:r>
            <a:r>
              <a:rPr lang="pt-BR" dirty="0"/>
              <a:t>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 e categóricas.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Técnica usada quando o número de linhas a serem removidas é muito grande em relação ao tamanho do dataset.</a:t>
            </a:r>
          </a:p>
        </p:txBody>
      </p:sp>
      <p:pic>
        <p:nvPicPr>
          <p:cNvPr id="1032" name="Picture 8" descr="enter image description he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87" y="1825624"/>
            <a:ext cx="2856114" cy="489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482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6385-161E-B4CC-513F-E8FB885EA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9C31-0047-20CD-A5FF-77C846FC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1334E-89C2-8178-D1BF-901C1E9FC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média: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média.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412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95B94-B63F-40EA-03FD-CE7A7A152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C7B15-3389-0E79-3255-0EC50B7FC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2668F-203C-D698-8BB8-679B61E24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mediana: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median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mediana.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500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701E6-1249-C839-41F6-1F25FD91F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F9C2-B8FA-6360-685A-CE696132D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6C211-C899-5194-EB90-F3A355ECC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266715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moda: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</a:t>
            </a:r>
            <a:r>
              <a:rPr lang="en-US" dirty="0">
                <a:latin typeface="Consolas" panose="020B0609020204030204" pitchFamily="49" charset="0"/>
              </a:rPr>
              <a:t>.mode().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moda.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OBS.1: A moda pode ter mais de um valor. Assim, em geral, usamos o primeiro valor (i.e., 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/>
              <a:t>).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OBS.2: Note que a moda pode ser usada para preencher valores faltantes de variáveis numéricas ou categóricas. Portanto, para selecionar colunas categóricas, troque </a:t>
            </a:r>
            <a:r>
              <a:rPr lang="pt-BR" dirty="0">
                <a:latin typeface="Consolas" panose="020B0609020204030204" pitchFamily="49" charset="0"/>
              </a:rPr>
              <a:t>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 por include="</a:t>
            </a:r>
            <a:r>
              <a:rPr lang="pt-BR" dirty="0" err="1">
                <a:latin typeface="Consolas" panose="020B0609020204030204" pitchFamily="49" charset="0"/>
              </a:rPr>
              <a:t>object</a:t>
            </a:r>
            <a:r>
              <a:rPr lang="pt-BR" dirty="0">
                <a:latin typeface="Consolas" panose="020B0609020204030204" pitchFamily="49" charset="0"/>
              </a:rPr>
              <a:t>".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908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7D5B2-496C-0812-A081-7149C0098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56330-85FB-E422-420F-B57EBAD2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85312-6769-EEE2-F347-EB35B496F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Preenchimento inteligente: usa estimativas dos valores faltantes obtidas através do padrão dos dados, não um valor fixo.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valor faltante é estimado a partir de outras colunas e linhas.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Pode-se usar as classes da biblioteca </a:t>
            </a:r>
            <a:r>
              <a:rPr lang="pt-BR" dirty="0" err="1"/>
              <a:t>SciKit-Learn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KNNImputer</a:t>
            </a:r>
            <a:r>
              <a:rPr lang="en-US" dirty="0"/>
              <a:t>: </a:t>
            </a:r>
            <a:r>
              <a:rPr lang="en-US" dirty="0" err="1"/>
              <a:t>usa</a:t>
            </a:r>
            <a:r>
              <a:rPr lang="en-US" dirty="0"/>
              <a:t> a media das K </a:t>
            </a:r>
            <a:r>
              <a:rPr lang="en-US" dirty="0" err="1"/>
              <a:t>amostras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“</a:t>
            </a:r>
            <a:r>
              <a:rPr lang="en-US" dirty="0" err="1"/>
              <a:t>próximas</a:t>
            </a:r>
            <a:r>
              <a:rPr lang="en-US" dirty="0"/>
              <a:t>”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IterativeImputer</a:t>
            </a:r>
            <a:r>
              <a:rPr lang="en-US" dirty="0"/>
              <a:t>: </a:t>
            </a:r>
            <a:r>
              <a:rPr lang="en-US" dirty="0" err="1"/>
              <a:t>treina</a:t>
            </a:r>
            <a:r>
              <a:rPr lang="en-US" dirty="0"/>
              <a:t> um </a:t>
            </a:r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regressão</a:t>
            </a:r>
            <a:r>
              <a:rPr lang="en-US" dirty="0"/>
              <a:t> para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atributo</a:t>
            </a:r>
            <a:r>
              <a:rPr lang="en-US" dirty="0"/>
              <a:t> (i.e., </a:t>
            </a:r>
            <a:r>
              <a:rPr lang="en-US" dirty="0" err="1"/>
              <a:t>coluna</a:t>
            </a:r>
            <a:r>
              <a:rPr lang="en-US" dirty="0"/>
              <a:t>)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Funcionam apenas para dados numéricos.</a:t>
            </a:r>
          </a:p>
        </p:txBody>
      </p:sp>
    </p:spTree>
    <p:extLst>
      <p:ext uri="{BB962C8B-B14F-4D97-AF65-F5344CB8AC3E}">
        <p14:creationId xmlns:p14="http://schemas.microsoft.com/office/powerpoint/2010/main" val="763581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C24E7-6271-81C2-5E65-14F014862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BAE93-AB82-C01D-FD21-21C1F70D8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B16EA-884E-2721-A174-A3DF9601F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KNNImputer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from </a:t>
            </a:r>
            <a:r>
              <a:rPr lang="en-US" sz="2000" dirty="0" err="1">
                <a:latin typeface="Consolas" panose="020B0609020204030204" pitchFamily="49" charset="0"/>
              </a:rPr>
              <a:t>sklearn.impute</a:t>
            </a:r>
            <a:r>
              <a:rPr lang="en-US" sz="2000" dirty="0">
                <a:latin typeface="Consolas" panose="020B0609020204030204" pitchFamily="49" charset="0"/>
              </a:rPr>
              <a:t> import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df.select_dtypes</a:t>
            </a:r>
            <a:r>
              <a:rPr lang="en-US" sz="2000" dirty="0">
                <a:latin typeface="Consolas" panose="020B0609020204030204" pitchFamily="49" charset="0"/>
              </a:rPr>
              <a:t>(include="number")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imputer =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n_neighbors</a:t>
            </a:r>
            <a:r>
              <a:rPr lang="en-US" sz="2000" dirty="0">
                <a:latin typeface="Consolas" panose="020B0609020204030204" pitchFamily="49" charset="0"/>
              </a:rPr>
              <a:t>=5) # </a:t>
            </a:r>
            <a:r>
              <a:rPr lang="en-US" sz="2000" dirty="0" err="1">
                <a:latin typeface="Consolas" panose="020B0609020204030204" pitchFamily="49" charset="0"/>
              </a:rPr>
              <a:t>número</a:t>
            </a:r>
            <a:r>
              <a:rPr lang="en-US" sz="2000" dirty="0">
                <a:latin typeface="Consolas" panose="020B0609020204030204" pitchFamily="49" charset="0"/>
              </a:rPr>
              <a:t> de </a:t>
            </a:r>
            <a:r>
              <a:rPr lang="en-US" sz="2000" dirty="0" err="1">
                <a:latin typeface="Consolas" panose="020B0609020204030204" pitchFamily="49" charset="0"/>
              </a:rPr>
              <a:t>vizinhos</a:t>
            </a:r>
            <a:r>
              <a:rPr lang="en-US" sz="2000" dirty="0">
                <a:latin typeface="Consolas" panose="020B0609020204030204" pitchFamily="49" charset="0"/>
              </a:rPr>
              <a:t>: 5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df_num_imputed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imputer.fit_transform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/>
              <a:t>OBS.1: O </a:t>
            </a:r>
            <a:r>
              <a:rPr lang="en-US" sz="2400" dirty="0" err="1"/>
              <a:t>método</a:t>
            </a:r>
            <a:r>
              <a:rPr lang="en-US" sz="2400" dirty="0"/>
              <a:t> ‘</a:t>
            </a:r>
            <a:r>
              <a:rPr lang="en-US" sz="2400" dirty="0" err="1">
                <a:latin typeface="Consolas" panose="020B0609020204030204" pitchFamily="49" charset="0"/>
              </a:rPr>
              <a:t>fit_transform</a:t>
            </a:r>
            <a:r>
              <a:rPr lang="en-US" sz="2400" dirty="0"/>
              <a:t>’ </a:t>
            </a:r>
            <a:r>
              <a:rPr lang="en-US" sz="2400" dirty="0" err="1"/>
              <a:t>treina</a:t>
            </a:r>
            <a:r>
              <a:rPr lang="en-US" sz="2400" dirty="0"/>
              <a:t> o </a:t>
            </a:r>
            <a:r>
              <a:rPr lang="en-US" sz="2400" dirty="0" err="1"/>
              <a:t>modelo</a:t>
            </a:r>
            <a:r>
              <a:rPr lang="en-US" sz="2400" dirty="0"/>
              <a:t> e </a:t>
            </a:r>
            <a:r>
              <a:rPr lang="en-US" sz="2400" dirty="0" err="1"/>
              <a:t>preenche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valores</a:t>
            </a:r>
            <a:r>
              <a:rPr lang="en-US" sz="2400" dirty="0"/>
              <a:t> </a:t>
            </a:r>
            <a:r>
              <a:rPr lang="en-US" sz="2400" dirty="0" err="1"/>
              <a:t>faltantes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OBS.2: </a:t>
            </a:r>
            <a:r>
              <a:rPr lang="pt-BR" sz="2400" dirty="0"/>
              <a:t>Em ML, calculamos o valor faltante </a:t>
            </a:r>
            <a:r>
              <a:rPr lang="pt-BR" sz="2400" b="1" dirty="0"/>
              <a:t>só no conjunto de treinamento</a:t>
            </a:r>
            <a:r>
              <a:rPr lang="pt-BR" sz="2400" dirty="0"/>
              <a:t> (para evitar </a:t>
            </a:r>
            <a:r>
              <a:rPr lang="pt-BR" sz="2400" i="1" dirty="0"/>
              <a:t>data </a:t>
            </a:r>
            <a:r>
              <a:rPr lang="pt-BR" sz="2400" i="1" dirty="0" err="1"/>
              <a:t>leakage</a:t>
            </a:r>
            <a:r>
              <a:rPr lang="pt-BR" sz="2400" dirty="0"/>
              <a:t>). Isso é válido para qualquer pré-processamento/transformação.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3931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xploratory Data Analysis (EDA)through Data Visualization. | by Michael  Ngecha | Medium">
            <a:extLst>
              <a:ext uri="{FF2B5EF4-FFF2-40B4-BE49-F238E27FC236}">
                <a16:creationId xmlns:a16="http://schemas.microsoft.com/office/drawing/2014/main" id="{B13B8774-B804-6B29-8825-D56539EBF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96" y="993321"/>
            <a:ext cx="7469414" cy="487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4F3ECF-0562-63DD-49E8-BDC0AE061BAE}"/>
              </a:ext>
            </a:extLst>
          </p:cNvPr>
          <p:cNvSpPr txBox="1"/>
          <p:nvPr/>
        </p:nvSpPr>
        <p:spPr>
          <a:xfrm>
            <a:off x="8298180" y="2397947"/>
            <a:ext cx="35454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Etapa executada antes da construção e treinamento dos modelos de ML.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79299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E2E2B-24EC-C16C-5C5F-5356E8ED3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5E73-FB7F-BAE4-583D-13BA4DDE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41054-BC46-7797-5ED0-34F2E24B5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IterativeImputer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>
                <a:latin typeface="Consolas" panose="020B0609020204030204" pitchFamily="49" charset="0"/>
              </a:rPr>
              <a:t>#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necessário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sklearn.experimental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enable_iterative_imputer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sklearn.impute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df.select_dtypes</a:t>
            </a:r>
            <a:r>
              <a:rPr lang="pt-BR" sz="2000" dirty="0">
                <a:latin typeface="Consolas" panose="020B0609020204030204" pitchFamily="49" charset="0"/>
              </a:rPr>
              <a:t>(include="</a:t>
            </a:r>
            <a:r>
              <a:rPr lang="pt-BR" sz="2000" dirty="0" err="1">
                <a:latin typeface="Consolas" panose="020B0609020204030204" pitchFamily="49" charset="0"/>
              </a:rPr>
              <a:t>number</a:t>
            </a:r>
            <a:r>
              <a:rPr lang="pt-BR" sz="2000" dirty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imputer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r>
              <a:rPr lang="pt-BR" sz="2000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df_num_imputed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imputer.fit_transform</a:t>
            </a:r>
            <a:r>
              <a:rPr lang="pt-BR" sz="2000" dirty="0">
                <a:latin typeface="Consolas" panose="020B0609020204030204" pitchFamily="49" charset="0"/>
              </a:rPr>
              <a:t>(</a:t>
            </a: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2287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4584B-8FBE-21E9-6AE6-F0FDF597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pic>
        <p:nvPicPr>
          <p:cNvPr id="1026" name="Picture 2" descr="SAS Blogs">
            <a:extLst>
              <a:ext uri="{FF2B5EF4-FFF2-40B4-BE49-F238E27FC236}">
                <a16:creationId xmlns:a16="http://schemas.microsoft.com/office/drawing/2014/main" id="{312D07F9-60DA-54BC-529A-70782620E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27" y="1695404"/>
            <a:ext cx="6329118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unny Statistics Inside joke about Outliers and Distribution Art Board Print">
            <a:extLst>
              <a:ext uri="{FF2B5EF4-FFF2-40B4-BE49-F238E27FC236}">
                <a16:creationId xmlns:a16="http://schemas.microsoft.com/office/drawing/2014/main" id="{0C8CC104-44D8-7480-0F2C-F9BEE10D6E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8" b="3570"/>
          <a:stretch>
            <a:fillRect/>
          </a:stretch>
        </p:blipFill>
        <p:spPr bwMode="auto">
          <a:xfrm>
            <a:off x="7778480" y="1695404"/>
            <a:ext cx="3825691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418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F0B46-6226-13F7-EC9D-74AC99485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8E1AA-B444-FC34-4F1C-87004E042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8691A-1BCA-D64A-7DBC-9DB1030D4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0571" y="1825624"/>
            <a:ext cx="6433457" cy="5032375"/>
          </a:xfrm>
        </p:spPr>
        <p:txBody>
          <a:bodyPr>
            <a:normAutofit/>
          </a:bodyPr>
          <a:lstStyle/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é uma observação que foge muito do padrão dos dados, ou seja, um valor extremamente diferente da maioria.</a:t>
            </a:r>
          </a:p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pode ser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erro de medição ou registro (e.g., digitação),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 de processamento dos dados (e.g., </a:t>
            </a:r>
            <a:r>
              <a:rPr lang="en-US" dirty="0" err="1"/>
              <a:t>conversão</a:t>
            </a:r>
            <a:r>
              <a:rPr lang="en-US" dirty="0"/>
              <a:t> </a:t>
            </a:r>
            <a:r>
              <a:rPr lang="en-US" dirty="0" err="1"/>
              <a:t>errada</a:t>
            </a:r>
            <a:r>
              <a:rPr lang="en-US" dirty="0"/>
              <a:t> de </a:t>
            </a:r>
            <a:r>
              <a:rPr lang="en-US" dirty="0" err="1"/>
              <a:t>unidade</a:t>
            </a:r>
            <a:r>
              <a:rPr lang="en-US" dirty="0"/>
              <a:t>)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valor raro, mas válido (e.g., uma fraude),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uma cauda longa (distribuição assimétrica),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 um valor de um grupo/classe diferente.</a:t>
            </a:r>
          </a:p>
        </p:txBody>
      </p:sp>
      <p:pic>
        <p:nvPicPr>
          <p:cNvPr id="3074" name="Picture 2" descr="Encontrando valores outliers | by Paulo Victor dos Santos Tavares | Medium">
            <a:extLst>
              <a:ext uri="{FF2B5EF4-FFF2-40B4-BE49-F238E27FC236}">
                <a16:creationId xmlns:a16="http://schemas.microsoft.com/office/drawing/2014/main" id="{EAB14887-FA16-BCA7-4247-186D1C38B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5" t="19244" r="15860" b="12254"/>
          <a:stretch>
            <a:fillRect/>
          </a:stretch>
        </p:blipFill>
        <p:spPr bwMode="auto">
          <a:xfrm>
            <a:off x="418047" y="2460965"/>
            <a:ext cx="5013925" cy="308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980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E699E-3F01-BD0C-A687-ADBDCA092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F9FE-17A9-CFAD-1B44-252489683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85A50-2573-8A48-5735-458CC7689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255828" cy="5032376"/>
          </a:xfrm>
        </p:spPr>
        <p:txBody>
          <a:bodyPr>
            <a:normAutofit lnSpcReduction="10000"/>
          </a:bodyPr>
          <a:lstStyle/>
          <a:p>
            <a:r>
              <a:rPr lang="pt-BR" dirty="0"/>
              <a:t>Distorcem estatísticas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Afetam média, desvio padrão e correlações.</a:t>
            </a:r>
          </a:p>
          <a:p>
            <a:r>
              <a:rPr lang="pt-BR" dirty="0"/>
              <a:t>Prejudicam visualizações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Esticam a escala e escondem padrões reais.</a:t>
            </a:r>
          </a:p>
          <a:p>
            <a:r>
              <a:rPr lang="pt-BR" dirty="0"/>
              <a:t>Impactam modelos de ML, especialmente os baseados em distância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Geram modelos enviesados e de pior desempenho.</a:t>
            </a:r>
          </a:p>
          <a:p>
            <a:r>
              <a:rPr lang="pt-BR" dirty="0"/>
              <a:t>Porém, podem revelar informação importante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Outliers podem revelar evento raro relevante como fraude, falha em sistemas, ataques cibernéticos.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pt-BR" i="1" dirty="0">
                <a:solidFill>
                  <a:srgbClr val="7030A0"/>
                </a:solidFill>
              </a:rPr>
              <a:t>Outliers</a:t>
            </a:r>
            <a:r>
              <a:rPr lang="pt-BR" dirty="0">
                <a:solidFill>
                  <a:srgbClr val="7030A0"/>
                </a:solidFill>
              </a:rPr>
              <a:t> são exceções. Porém, exceções não são necessariamente erros.</a:t>
            </a:r>
            <a:endParaRPr lang="en-US" dirty="0">
              <a:solidFill>
                <a:srgbClr val="7030A0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7030A0"/>
                </a:solidFill>
              </a:rPr>
              <a:t>Nunca </a:t>
            </a:r>
            <a:r>
              <a:rPr lang="en-US" dirty="0" err="1">
                <a:solidFill>
                  <a:srgbClr val="7030A0"/>
                </a:solidFill>
              </a:rPr>
              <a:t>devemos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 err="1">
                <a:solidFill>
                  <a:srgbClr val="7030A0"/>
                </a:solidFill>
              </a:rPr>
              <a:t>removê-los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 err="1">
                <a:solidFill>
                  <a:srgbClr val="7030A0"/>
                </a:solidFill>
              </a:rPr>
              <a:t>sem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 err="1">
                <a:solidFill>
                  <a:srgbClr val="7030A0"/>
                </a:solidFill>
              </a:rPr>
              <a:t>investigar</a:t>
            </a:r>
            <a:r>
              <a:rPr lang="en-US" dirty="0">
                <a:solidFill>
                  <a:srgbClr val="7030A0"/>
                </a:solidFill>
              </a:rPr>
              <a:t>.</a:t>
            </a:r>
            <a:endParaRPr lang="pt-BR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48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75130-3293-C53E-210E-BAED49319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E8029-A57D-C5B0-A292-D731A9D67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5400" dirty="0" err="1">
                <a:solidFill>
                  <a:srgbClr val="FF0000"/>
                </a:solidFill>
              </a:rPr>
              <a:t>PAREi</a:t>
            </a:r>
            <a:r>
              <a:rPr lang="pt-BR" sz="5400" dirty="0">
                <a:solidFill>
                  <a:srgbClr val="FF0000"/>
                </a:solidFill>
              </a:rPr>
              <a:t> AQUI!!!!!!!!!!!!!</a:t>
            </a:r>
            <a:endParaRPr lang="en-US" sz="5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0350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Detectando</a:t>
            </a:r>
            <a:r>
              <a:rPr lang="en-US" dirty="0"/>
              <a:t> </a:t>
            </a:r>
            <a:r>
              <a:rPr lang="en-US" i="1" dirty="0"/>
              <a:t>outliers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4800" b="1" dirty="0">
                <a:solidFill>
                  <a:srgbClr val="FF0000"/>
                </a:solidFill>
              </a:rPr>
              <a:t>Como detectar outliers?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4509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37301-E949-B812-9EF5-3CA58CB6A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Detectando</a:t>
            </a:r>
            <a:r>
              <a:rPr lang="en-US" dirty="0"/>
              <a:t> e </a:t>
            </a:r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i="1" dirty="0"/>
              <a:t>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EFEFD-73F6-A8FB-7EE8-766DA0A88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Tratamento de outliers:</a:t>
            </a:r>
            <a:r>
              <a:rPr lang="pt-BR" dirty="0"/>
              <a:t> identificação e decisões de correção.</a:t>
            </a:r>
          </a:p>
          <a:p>
            <a:r>
              <a:rPr lang="pt-BR" dirty="0"/>
              <a:t>Visual: </a:t>
            </a:r>
          </a:p>
          <a:p>
            <a:pPr lvl="1"/>
            <a:r>
              <a:rPr lang="pt-BR" dirty="0" err="1"/>
              <a:t>boxplot</a:t>
            </a:r>
            <a:r>
              <a:rPr lang="pt-BR" dirty="0"/>
              <a:t>, </a:t>
            </a:r>
          </a:p>
          <a:p>
            <a:pPr lvl="1"/>
            <a:r>
              <a:rPr lang="pt-BR" dirty="0"/>
              <a:t>histograma</a:t>
            </a:r>
          </a:p>
          <a:p>
            <a:r>
              <a:rPr lang="pt-BR" dirty="0"/>
              <a:t>Estatísticas: </a:t>
            </a:r>
          </a:p>
          <a:p>
            <a:pPr lvl="1"/>
            <a:r>
              <a:rPr lang="pt-BR" dirty="0"/>
              <a:t>Z-score e </a:t>
            </a:r>
          </a:p>
          <a:p>
            <a:pPr lvl="1"/>
            <a:r>
              <a:rPr lang="pt-BR" dirty="0"/>
              <a:t>IQR (intervalo interquartil)</a:t>
            </a:r>
          </a:p>
          <a:p>
            <a:r>
              <a:rPr lang="pt-BR" dirty="0"/>
              <a:t>Inclua um gráfico como exemplo e peça para a turma identificar possíveis outliers.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2595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38E2A-B6B7-B9C5-79D4-F03A6ED26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52DFA-2CB0-134A-0769-82D0AF259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0228" y="1825625"/>
            <a:ext cx="6803571" cy="4351338"/>
          </a:xfrm>
        </p:spPr>
        <p:txBody>
          <a:bodyPr/>
          <a:lstStyle/>
          <a:p>
            <a:r>
              <a:rPr lang="pt-BR" dirty="0"/>
              <a:t>aa</a:t>
            </a:r>
            <a:endParaRPr lang="en-US" dirty="0"/>
          </a:p>
        </p:txBody>
      </p:sp>
      <p:pic>
        <p:nvPicPr>
          <p:cNvPr id="2052" name="Picture 4" descr="O que são Outliers? | BIX Tecnologia">
            <a:extLst>
              <a:ext uri="{FF2B5EF4-FFF2-40B4-BE49-F238E27FC236}">
                <a16:creationId xmlns:a16="http://schemas.microsoft.com/office/drawing/2014/main" id="{98C4F537-5E71-7DDA-7C28-0E18AD3C2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43" y="2605881"/>
            <a:ext cx="5169352" cy="335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movendo outliers de uma base de dados - Ramon Domingos Blog">
            <a:extLst>
              <a:ext uri="{FF2B5EF4-FFF2-40B4-BE49-F238E27FC236}">
                <a16:creationId xmlns:a16="http://schemas.microsoft.com/office/drawing/2014/main" id="{E8050B02-7327-31F8-B719-128C7FD69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295" y="1690688"/>
            <a:ext cx="5595256" cy="5595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34811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variáveis: análise da correlação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36D01-EFE2-E85C-18C7-A36B69190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6032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6360E-3395-2D8B-6B09-2BE030CAE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Sweetviz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352C8-5FEE-B68D-8E54-4AB4DD844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949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2087" y="1825624"/>
            <a:ext cx="6204856" cy="5032375"/>
          </a:xfrm>
        </p:spPr>
        <p:txBody>
          <a:bodyPr/>
          <a:lstStyle/>
          <a:p>
            <a:r>
              <a:rPr lang="pt-BR" dirty="0"/>
              <a:t>É o primeiro passo em qualquer projeto de ciência de dados, incluindo ML.</a:t>
            </a:r>
          </a:p>
          <a:p>
            <a:r>
              <a:rPr lang="pt-BR" dirty="0"/>
              <a:t>EDA nos ajudar a identificar: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erros óbvios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compreender os padrões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valores discrepantes, faltantes, duplicados ou eventos anômalos,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encontrar relações entre as variáveis 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descobrir quais variáveis realmente importam.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8613DC-A437-4282-CBE3-E2051081F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57" y="1825624"/>
            <a:ext cx="4811486" cy="481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B8438-E56E-2412-517C-8456E4CA7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E2B09C-6D56-4C9F-A364-B904CCE2F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Exemplo: </a:t>
            </a:r>
            <a:r>
              <a:rPr lang="pt-BR" dirty="0" err="1">
                <a:hlinkClick r:id="rId3"/>
              </a:rPr>
              <a:t>intro_eda.ipynb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27C64FD-88E0-EC8E-2A34-0D5737B4C854}"/>
              </a:ext>
            </a:extLst>
          </p:cNvPr>
          <p:cNvGrpSpPr/>
          <p:nvPr/>
        </p:nvGrpSpPr>
        <p:grpSpPr>
          <a:xfrm>
            <a:off x="1752685" y="2681262"/>
            <a:ext cx="8371070" cy="2659743"/>
            <a:chOff x="1752685" y="2681262"/>
            <a:chExt cx="8371070" cy="2659743"/>
          </a:xfrm>
        </p:grpSpPr>
        <p:pic>
          <p:nvPicPr>
            <p:cNvPr id="12" name="Picture 4" descr="Project Jupyter | Try Jupyter">
              <a:extLst>
                <a:ext uri="{FF2B5EF4-FFF2-40B4-BE49-F238E27FC236}">
                  <a16:creationId xmlns:a16="http://schemas.microsoft.com/office/drawing/2014/main" id="{FF92EA36-91E7-292B-D7A0-2D4D83A10F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1027" y="3102450"/>
              <a:ext cx="3461657" cy="18173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8" descr="Google Colaboratory Colab - Guía Completa Español - Marketing Branding">
              <a:extLst>
                <a:ext uri="{FF2B5EF4-FFF2-40B4-BE49-F238E27FC236}">
                  <a16:creationId xmlns:a16="http://schemas.microsoft.com/office/drawing/2014/main" id="{46F1718A-89E6-9E63-E40B-2B19852D6A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5" r="10641"/>
            <a:stretch/>
          </p:blipFill>
          <p:spPr bwMode="auto">
            <a:xfrm>
              <a:off x="6792684" y="2681262"/>
              <a:ext cx="3331071" cy="2659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 descr="IT12A01: FUNDAMENTALS OF PYTHON PROGRAMMING (SF) (SYNCHRONOUS E-LEARNING) -  NTUC LearningHub">
              <a:extLst>
                <a:ext uri="{FF2B5EF4-FFF2-40B4-BE49-F238E27FC236}">
                  <a16:creationId xmlns:a16="http://schemas.microsoft.com/office/drawing/2014/main" id="{33F6B1B4-9B79-D634-3E35-33F24609C8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0198"/>
            <a:stretch/>
          </p:blipFill>
          <p:spPr bwMode="auto">
            <a:xfrm>
              <a:off x="1752685" y="3176833"/>
              <a:ext cx="1894114" cy="18779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Sinal de Adição 7">
              <a:extLst>
                <a:ext uri="{FF2B5EF4-FFF2-40B4-BE49-F238E27FC236}">
                  <a16:creationId xmlns:a16="http://schemas.microsoft.com/office/drawing/2014/main" id="{6959EE6C-DCDB-E78B-5C50-EBD3FF3049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46799" y="3545037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inal de Adição 10">
              <a:extLst>
                <a:ext uri="{FF2B5EF4-FFF2-40B4-BE49-F238E27FC236}">
                  <a16:creationId xmlns:a16="http://schemas.microsoft.com/office/drawing/2014/main" id="{30A21FDB-ABA6-9FD5-49EF-7762414AEF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96043" y="3467980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1870715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xploratory Data Analysis (EDA) to understand and Prepare Data">
            <a:extLst>
              <a:ext uri="{FF2B5EF4-FFF2-40B4-BE49-F238E27FC236}">
                <a16:creationId xmlns:a16="http://schemas.microsoft.com/office/drawing/2014/main" id="{2B53786C-EA48-EFA0-0C06-852C72B3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9658"/>
            <a:ext cx="4639355" cy="319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Importance of Data Preprocessing in Machine Learning (ML) - The  Couchbase Blog">
            <a:extLst>
              <a:ext uri="{FF2B5EF4-FFF2-40B4-BE49-F238E27FC236}">
                <a16:creationId xmlns:a16="http://schemas.microsoft.com/office/drawing/2014/main" id="{F14B1968-D6A4-B3E7-DF55-77B89A9AD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603" y="1674354"/>
            <a:ext cx="4985922" cy="3973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0360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Perguntas?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37730056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Obrigado!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A0189-07D9-7182-C49F-053B36583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realizar análise exploratória?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58B5-68E9-E42E-59A2-B618E69A0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7886" y="1825624"/>
            <a:ext cx="5573484" cy="5032375"/>
          </a:xfrm>
        </p:spPr>
        <p:txBody>
          <a:bodyPr/>
          <a:lstStyle/>
          <a:p>
            <a:r>
              <a:rPr lang="pt-BR" dirty="0"/>
              <a:t>A análise exploratória é uma espécie de curadoria dos dados.</a:t>
            </a:r>
          </a:p>
          <a:p>
            <a:r>
              <a:rPr lang="pt-BR" dirty="0"/>
              <a:t>Ela garante que o modelo de ML não aprenda com lixo. </a:t>
            </a:r>
          </a:p>
          <a:p>
            <a:r>
              <a:rPr lang="pt-BR" dirty="0"/>
              <a:t>Se o dado de entrada é ruim, a previsão será pior ainda.</a:t>
            </a:r>
            <a:endParaRPr lang="en-US" dirty="0"/>
          </a:p>
        </p:txBody>
      </p:sp>
      <p:pic>
        <p:nvPicPr>
          <p:cNvPr id="1026" name="Picture 2" descr="Machine Learning — Garbage in Garbage Out | by Ritresh Girdhar | Medium">
            <a:extLst>
              <a:ext uri="{FF2B5EF4-FFF2-40B4-BE49-F238E27FC236}">
                <a16:creationId xmlns:a16="http://schemas.microsoft.com/office/drawing/2014/main" id="{1B7547F4-3D77-E9AF-BE27-E93FA57A1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70" y="2242459"/>
            <a:ext cx="5655677" cy="314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463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D4A1-A378-83FF-6C9A-4A09E09F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noProof="0" dirty="0"/>
              <a:t>Inspeção visual e estatística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13CB1-C083-7C27-6EF9-0E24F7336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6" y="1825624"/>
            <a:ext cx="10842171" cy="5032375"/>
          </a:xfrm>
        </p:spPr>
        <p:txBody>
          <a:bodyPr>
            <a:normAutofit lnSpcReduction="10000"/>
          </a:bodyPr>
          <a:lstStyle/>
          <a:p>
            <a:r>
              <a:rPr lang="pt-BR" noProof="0" dirty="0"/>
              <a:t>Utilizamos ferramentas estatísticas e de visualização como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/>
              <a:t>Histogramas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 err="1"/>
              <a:t>Heatmaps</a:t>
            </a:r>
            <a:r>
              <a:rPr lang="pt-BR" dirty="0"/>
              <a:t> de correlação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noProof="0" dirty="0" err="1"/>
              <a:t>Boxplots</a:t>
            </a:r>
            <a:endParaRPr lang="pt-BR" i="1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Gráficos de barras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</a:t>
            </a:r>
            <a:r>
              <a:rPr lang="pt-BR" noProof="0" dirty="0" err="1"/>
              <a:t>iagramas</a:t>
            </a:r>
            <a:r>
              <a:rPr lang="pt-BR" noProof="0" dirty="0"/>
              <a:t> de dispersão</a:t>
            </a:r>
          </a:p>
          <a:p>
            <a:r>
              <a:rPr lang="pt-BR" noProof="0" dirty="0"/>
              <a:t>Bibliotecas mais usadas: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Pandas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Numpy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Scikit-learn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Matplotlib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Seaborn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Sweetviz</a:t>
            </a:r>
            <a:endParaRPr lang="pt-BR" noProof="0" dirty="0"/>
          </a:p>
        </p:txBody>
      </p:sp>
      <p:pic>
        <p:nvPicPr>
          <p:cNvPr id="2050" name="Picture 2" descr="python - Boxplot of Multiple Columns of a Pandas Dataframe on the Same  Figure (seaborn) - Stack Overflow">
            <a:extLst>
              <a:ext uri="{FF2B5EF4-FFF2-40B4-BE49-F238E27FC236}">
                <a16:creationId xmlns:a16="http://schemas.microsoft.com/office/drawing/2014/main" id="{AC874FC9-D4DF-FCCE-7D4C-6E37E308A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394" y="2677886"/>
            <a:ext cx="2428496" cy="174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istogram notes in python with pandas and matplotlib | Andrew Wheeler">
            <a:extLst>
              <a:ext uri="{FF2B5EF4-FFF2-40B4-BE49-F238E27FC236}">
                <a16:creationId xmlns:a16="http://schemas.microsoft.com/office/drawing/2014/main" id="{7E0AD8A1-106B-D18C-9700-EACF0D642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908" y="2764971"/>
            <a:ext cx="2419646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Visualizing Data (within and beyond Python)">
            <a:extLst>
              <a:ext uri="{FF2B5EF4-FFF2-40B4-BE49-F238E27FC236}">
                <a16:creationId xmlns:a16="http://schemas.microsoft.com/office/drawing/2014/main" id="{EF509281-F0C0-4694-DA02-F00FA0D08C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" t="6302" r="9465"/>
          <a:stretch>
            <a:fillRect/>
          </a:stretch>
        </p:blipFill>
        <p:spPr bwMode="auto">
          <a:xfrm>
            <a:off x="10149573" y="2764971"/>
            <a:ext cx="1947564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Ler arquivo com pandas">
            <a:extLst>
              <a:ext uri="{FF2B5EF4-FFF2-40B4-BE49-F238E27FC236}">
                <a16:creationId xmlns:a16="http://schemas.microsoft.com/office/drawing/2014/main" id="{579213CA-F5EB-9CFF-96B4-5DB0B3F40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576" y="4861000"/>
            <a:ext cx="1290599" cy="129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Numpy">
            <a:extLst>
              <a:ext uri="{FF2B5EF4-FFF2-40B4-BE49-F238E27FC236}">
                <a16:creationId xmlns:a16="http://schemas.microsoft.com/office/drawing/2014/main" id="{7EAB4F95-FDE0-6834-5E7D-03DE080C3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956" y="4770021"/>
            <a:ext cx="1381578" cy="138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scikit-learn – Wikipédia, a enciclopédia livre">
            <a:extLst>
              <a:ext uri="{FF2B5EF4-FFF2-40B4-BE49-F238E27FC236}">
                <a16:creationId xmlns:a16="http://schemas.microsoft.com/office/drawing/2014/main" id="{4DCCB2DA-192C-6143-B932-730DB43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221" y="4606692"/>
            <a:ext cx="2035629" cy="109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Customising figures in Matplotlib">
            <a:extLst>
              <a:ext uri="{FF2B5EF4-FFF2-40B4-BE49-F238E27FC236}">
                <a16:creationId xmlns:a16="http://schemas.microsoft.com/office/drawing/2014/main" id="{F3211FE7-2189-7EED-A346-6EC6D89B3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443" y="4712719"/>
            <a:ext cx="2661557" cy="88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GitHub - mwaskom/seaborn: Statistical data visualization in Python">
            <a:extLst>
              <a:ext uri="{FF2B5EF4-FFF2-40B4-BE49-F238E27FC236}">
                <a16:creationId xmlns:a16="http://schemas.microsoft.com/office/drawing/2014/main" id="{45EF3399-EB7A-56BB-8320-695CAC809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538" y="5452393"/>
            <a:ext cx="2569028" cy="128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weetviz">
            <a:extLst>
              <a:ext uri="{FF2B5EF4-FFF2-40B4-BE49-F238E27FC236}">
                <a16:creationId xmlns:a16="http://schemas.microsoft.com/office/drawing/2014/main" id="{0C3F2009-0A94-FA32-9039-802ED5A1F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827" y="6076840"/>
            <a:ext cx="2750279" cy="660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484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 dos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4"/>
            <a:ext cx="11148753" cy="5032375"/>
          </a:xfrm>
        </p:spPr>
        <p:txBody>
          <a:bodyPr>
            <a:normAutofit/>
          </a:bodyPr>
          <a:lstStyle/>
          <a:p>
            <a:r>
              <a:rPr lang="pt-BR" dirty="0"/>
              <a:t>Antes de explorarmos os dados, precisamos entender a sua taxonomia.</a:t>
            </a:r>
          </a:p>
          <a:p>
            <a:r>
              <a:rPr lang="pt-BR" dirty="0"/>
              <a:t>As variáveis (i.e., atributos ou rótulos) podem ser classificadas da seguinte forma:</a:t>
            </a:r>
          </a:p>
        </p:txBody>
      </p:sp>
      <p:grpSp>
        <p:nvGrpSpPr>
          <p:cNvPr id="24" name="Grupo 23"/>
          <p:cNvGrpSpPr/>
          <p:nvPr/>
        </p:nvGrpSpPr>
        <p:grpSpPr>
          <a:xfrm>
            <a:off x="3662697" y="3429000"/>
            <a:ext cx="4866605" cy="2825174"/>
            <a:chOff x="249382" y="2602667"/>
            <a:chExt cx="4295052" cy="2825174"/>
          </a:xfrm>
        </p:grpSpPr>
        <p:sp>
          <p:nvSpPr>
            <p:cNvPr id="4" name="CaixaDeTexto 3"/>
            <p:cNvSpPr txBox="1"/>
            <p:nvPr/>
          </p:nvSpPr>
          <p:spPr>
            <a:xfrm>
              <a:off x="249382" y="3816628"/>
              <a:ext cx="10381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Variável</a:t>
              </a: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1684710" y="3009481"/>
              <a:ext cx="13558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Qualitativa</a:t>
              </a:r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1684710" y="4622642"/>
              <a:ext cx="15169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Quantitativa</a:t>
              </a:r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3397132" y="2602667"/>
              <a:ext cx="1088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Nominal</a:t>
              </a: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3397132" y="3496617"/>
              <a:ext cx="9734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Ordinal</a:t>
              </a:r>
            </a:p>
          </p:txBody>
        </p:sp>
        <p:sp>
          <p:nvSpPr>
            <p:cNvPr id="9" name="CaixaDeTexto 8"/>
            <p:cNvSpPr txBox="1"/>
            <p:nvPr/>
          </p:nvSpPr>
          <p:spPr>
            <a:xfrm>
              <a:off x="3397132" y="4196861"/>
              <a:ext cx="10479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Discreta</a:t>
              </a: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3397132" y="5027731"/>
              <a:ext cx="11473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Contínua</a:t>
              </a:r>
            </a:p>
          </p:txBody>
        </p:sp>
        <p:cxnSp>
          <p:nvCxnSpPr>
            <p:cNvPr id="12" name="Conector de seta reta 11"/>
            <p:cNvCxnSpPr>
              <a:stCxn id="4" idx="3"/>
              <a:endCxn id="5" idx="1"/>
            </p:cNvCxnSpPr>
            <p:nvPr/>
          </p:nvCxnSpPr>
          <p:spPr>
            <a:xfrm flipV="1">
              <a:off x="1287487" y="3209536"/>
              <a:ext cx="397223" cy="8071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/>
            <p:cNvCxnSpPr>
              <a:stCxn id="4" idx="3"/>
            </p:cNvCxnSpPr>
            <p:nvPr/>
          </p:nvCxnSpPr>
          <p:spPr>
            <a:xfrm>
              <a:off x="1287487" y="4016683"/>
              <a:ext cx="406367" cy="7906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5" idx="3"/>
              <a:endCxn id="7" idx="1"/>
            </p:cNvCxnSpPr>
            <p:nvPr/>
          </p:nvCxnSpPr>
          <p:spPr>
            <a:xfrm flipV="1">
              <a:off x="3040530" y="2802722"/>
              <a:ext cx="356602" cy="40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/>
            <p:cNvCxnSpPr>
              <a:stCxn id="5" idx="3"/>
              <a:endCxn id="8" idx="1"/>
            </p:cNvCxnSpPr>
            <p:nvPr/>
          </p:nvCxnSpPr>
          <p:spPr>
            <a:xfrm>
              <a:off x="3040530" y="3209536"/>
              <a:ext cx="356602" cy="4871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/>
            <p:cNvCxnSpPr>
              <a:stCxn id="6" idx="3"/>
              <a:endCxn id="9" idx="1"/>
            </p:cNvCxnSpPr>
            <p:nvPr/>
          </p:nvCxnSpPr>
          <p:spPr>
            <a:xfrm flipV="1">
              <a:off x="3201664" y="4396916"/>
              <a:ext cx="195468" cy="425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/>
            <p:cNvCxnSpPr>
              <a:stCxn id="6" idx="3"/>
              <a:endCxn id="10" idx="1"/>
            </p:cNvCxnSpPr>
            <p:nvPr/>
          </p:nvCxnSpPr>
          <p:spPr>
            <a:xfrm>
              <a:off x="3201664" y="4822697"/>
              <a:ext cx="195468" cy="4050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5261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qualitativas (categóricas)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15543" y="1825624"/>
            <a:ext cx="7371411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São categorias, símbolos, nomes ou rótulos.</a:t>
            </a:r>
          </a:p>
          <a:p>
            <a:pPr marL="0" indent="0">
              <a:buNone/>
            </a:pPr>
            <a:r>
              <a:rPr lang="pt-BR" dirty="0"/>
              <a:t>Elas descrevem uma qualidade.</a:t>
            </a:r>
          </a:p>
          <a:p>
            <a:pPr marL="0" indent="0">
              <a:buNone/>
            </a:pPr>
            <a:r>
              <a:rPr lang="pt-BR" dirty="0"/>
              <a:t>Algumas podem ser ordenadas, mas operações aritméticas não são aplicáveis.</a:t>
            </a:r>
          </a:p>
          <a:p>
            <a:r>
              <a:rPr lang="pt-BR" b="1" dirty="0"/>
              <a:t>Nominal</a:t>
            </a:r>
            <a:r>
              <a:rPr lang="pt-BR" dirty="0"/>
              <a:t>: Não existe uma ordem inerente.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Sistemas Operacionais (Linux, Windows, </a:t>
            </a:r>
            <a:r>
              <a:rPr lang="pt-BR" dirty="0" err="1"/>
              <a:t>macOS</a:t>
            </a:r>
            <a:r>
              <a:rPr lang="pt-BR" dirty="0"/>
              <a:t>), Cores de LED, Tipos de Banco de Dados.</a:t>
            </a:r>
          </a:p>
          <a:p>
            <a:r>
              <a:rPr lang="pt-BR" b="1" dirty="0"/>
              <a:t>Ordinal</a:t>
            </a:r>
            <a:r>
              <a:rPr lang="pt-BR" dirty="0"/>
              <a:t>: Existe uma hierarquia ou ordem lógica.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Febre (baixa, média, alta), Nível de Senioridade (Junior, Pleno, Sênior), Planos de Assinatura (Free, Premium, Enterprise).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39E1B175-32CE-F079-D61C-8CB4F74396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419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quantitativas (numéricas)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28457" y="1825624"/>
            <a:ext cx="7458497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São números reais. </a:t>
            </a:r>
          </a:p>
          <a:p>
            <a:pPr marL="0" indent="0">
              <a:buNone/>
            </a:pPr>
            <a:r>
              <a:rPr lang="pt-BR" dirty="0"/>
              <a:t>Podem ser ordenados e usados em operações aritméticas (e.g., média, variância). </a:t>
            </a:r>
          </a:p>
          <a:p>
            <a:pPr marL="0" indent="0">
              <a:buNone/>
            </a:pPr>
            <a:r>
              <a:rPr lang="pt-BR" dirty="0"/>
              <a:t>Possuem unidade de medida.</a:t>
            </a:r>
          </a:p>
          <a:p>
            <a:r>
              <a:rPr lang="pt-BR" b="1" dirty="0"/>
              <a:t>Discreta:</a:t>
            </a:r>
            <a:r>
              <a:rPr lang="pt-BR" dirty="0"/>
              <a:t> Valores contáveis, geralmente números inteiros.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Quantidade de núcleos da CPU, número de bugs abertos no </a:t>
            </a:r>
            <a:r>
              <a:rPr lang="pt-BR" dirty="0" err="1"/>
              <a:t>Jira</a:t>
            </a:r>
            <a:r>
              <a:rPr lang="pt-BR" dirty="0"/>
              <a:t>, total de usuários ativos.</a:t>
            </a:r>
          </a:p>
          <a:p>
            <a:r>
              <a:rPr lang="pt-BR" b="1" dirty="0"/>
              <a:t>Contínua:</a:t>
            </a:r>
            <a:r>
              <a:rPr lang="pt-BR" dirty="0"/>
              <a:t> Valores que podem assumir qualquer número dentro de um intervalo.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Tempo de resposta de uma API, latência de rede, tamanho de um arquivo em MB, temperatura do processador.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CEBF5479-3F8E-21EE-0D34-F0A03BFB71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523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D0CA4-219F-B2F8-2326-FCB5C230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Inspeção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CF505-9425-FAE9-8AD1-28EE07D08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14315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Inicialmente, verificamos algumas informações básicas dos dados.</a:t>
            </a:r>
          </a:p>
          <a:p>
            <a:pPr marL="0" indent="0">
              <a:buNone/>
            </a:pPr>
            <a:r>
              <a:rPr lang="pt-BR" dirty="0"/>
              <a:t>Para tal, após carregarmos os dados, usamos atributos e métodos da biblioteca </a:t>
            </a:r>
            <a:r>
              <a:rPr lang="pt-BR" b="1" dirty="0"/>
              <a:t>pandas</a:t>
            </a:r>
            <a:r>
              <a:rPr lang="pt-BR" dirty="0"/>
              <a:t>.</a:t>
            </a:r>
          </a:p>
          <a:p>
            <a:r>
              <a:rPr lang="pt-BR" dirty="0"/>
              <a:t>Dimensão dos dados: linhas x colunas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df.shape</a:t>
            </a:r>
            <a:endParaRPr lang="pt-BR" dirty="0"/>
          </a:p>
          <a:p>
            <a:r>
              <a:rPr lang="pt-BR" dirty="0"/>
              <a:t>Tipos de dados: numéricos, categóricos,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df.dtypes</a:t>
            </a:r>
            <a:endParaRPr lang="pt-BR" dirty="0"/>
          </a:p>
          <a:p>
            <a:r>
              <a:rPr lang="pt-BR" dirty="0"/>
              <a:t>Estatísticas básicas: média, min, </a:t>
            </a:r>
            <a:r>
              <a:rPr lang="pt-BR" dirty="0" err="1"/>
              <a:t>max</a:t>
            </a:r>
            <a:r>
              <a:rPr lang="pt-BR" dirty="0"/>
              <a:t>, quartis, mediana, desvio padrão,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df.describe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502995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8875</TotalTime>
  <Words>2430</Words>
  <Application>Microsoft Office PowerPoint</Application>
  <PresentationFormat>Widescreen</PresentationFormat>
  <Paragraphs>259</Paragraphs>
  <Slides>33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Calibri Light</vt:lpstr>
      <vt:lpstr>Consolas</vt:lpstr>
      <vt:lpstr>Courier New</vt:lpstr>
      <vt:lpstr>Wingdings</vt:lpstr>
      <vt:lpstr>Tema do Office</vt:lpstr>
      <vt:lpstr>C24 - Inteligência Artificial: Análise Exploratória de Dados (EDA)</vt:lpstr>
      <vt:lpstr>PowerPoint Presentation</vt:lpstr>
      <vt:lpstr>Introdução</vt:lpstr>
      <vt:lpstr>Por que realizar análise exploratória?</vt:lpstr>
      <vt:lpstr>Inspeção visual e estatística</vt:lpstr>
      <vt:lpstr>Tipo dos dados</vt:lpstr>
      <vt:lpstr>Tipo dos dados: variáveis qualitativas (categóricas)</vt:lpstr>
      <vt:lpstr>Tipo dos dados: variáveis quantitativas (numéricas)</vt:lpstr>
      <vt:lpstr>Inspeção inicial dos dados</vt:lpstr>
      <vt:lpstr>Limpeza dos dados</vt:lpstr>
      <vt:lpstr>Removendo valores irrelevantes</vt:lpstr>
      <vt:lpstr>Removendo duplicatas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O que é um outlier?</vt:lpstr>
      <vt:lpstr>O que é um outlier?</vt:lpstr>
      <vt:lpstr>O que eles causam?</vt:lpstr>
      <vt:lpstr>PowerPoint Presentation</vt:lpstr>
      <vt:lpstr>Detectando outliers</vt:lpstr>
      <vt:lpstr>Detectando e tratando outliers</vt:lpstr>
      <vt:lpstr>PowerPoint Presentation</vt:lpstr>
      <vt:lpstr>Relação entre variáveis: análise da correlação</vt:lpstr>
      <vt:lpstr>Sweetviz</vt:lpstr>
      <vt:lpstr>Exemplo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Felipe Augusto Pereira de Figueiredo</cp:lastModifiedBy>
  <cp:revision>1861</cp:revision>
  <dcterms:created xsi:type="dcterms:W3CDTF">2020-01-20T13:50:05Z</dcterms:created>
  <dcterms:modified xsi:type="dcterms:W3CDTF">2026-01-23T21:05:57Z</dcterms:modified>
</cp:coreProperties>
</file>

<file path=docProps/thumbnail.jpeg>
</file>